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6DFDF5C-6A80-4B1D-BE5B-BE6BA405D1A5}" type="datetimeFigureOut">
              <a:rPr lang="en-US" smtClean="0"/>
              <a:pPr/>
              <a:t>2/16/2011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F6A53B5-4093-4198-8543-F851362EF9C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6DFDF5C-6A80-4B1D-BE5B-BE6BA405D1A5}" type="datetimeFigureOut">
              <a:rPr lang="en-US" smtClean="0"/>
              <a:pPr/>
              <a:t>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6A53B5-4093-4198-8543-F851362EF9C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6DFDF5C-6A80-4B1D-BE5B-BE6BA405D1A5}" type="datetimeFigureOut">
              <a:rPr lang="en-US" smtClean="0"/>
              <a:pPr/>
              <a:t>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6A53B5-4093-4198-8543-F851362EF9C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6DFDF5C-6A80-4B1D-BE5B-BE6BA405D1A5}" type="datetimeFigureOut">
              <a:rPr lang="en-US" smtClean="0"/>
              <a:pPr/>
              <a:t>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6A53B5-4093-4198-8543-F851362EF9C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6DFDF5C-6A80-4B1D-BE5B-BE6BA405D1A5}" type="datetimeFigureOut">
              <a:rPr lang="en-US" smtClean="0"/>
              <a:pPr/>
              <a:t>2/16/2011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6A53B5-4093-4198-8543-F851362EF9C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6DFDF5C-6A80-4B1D-BE5B-BE6BA405D1A5}" type="datetimeFigureOut">
              <a:rPr lang="en-US" smtClean="0"/>
              <a:pPr/>
              <a:t>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6A53B5-4093-4198-8543-F851362EF9C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6DFDF5C-6A80-4B1D-BE5B-BE6BA405D1A5}" type="datetimeFigureOut">
              <a:rPr lang="en-US" smtClean="0"/>
              <a:pPr/>
              <a:t>2/16/2011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6A53B5-4093-4198-8543-F851362EF9C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26DFDF5C-6A80-4B1D-BE5B-BE6BA405D1A5}" type="datetimeFigureOut">
              <a:rPr lang="en-US" smtClean="0"/>
              <a:pPr/>
              <a:t>2/16/2011</a:t>
            </a:fld>
            <a:endParaRPr lang="en-US"/>
          </a:p>
        </p:txBody>
      </p:sp>
      <p:sp>
        <p:nvSpPr>
          <p:cNvPr id="8" name="Slide Number Placeholder 7"/>
          <p:cNvSpPr>
            <a:spLocks noGrp="1"/>
          </p:cNvSpPr>
          <p:nvPr>
            <p:ph type="sldNum" sz="quarter" idx="11"/>
          </p:nvPr>
        </p:nvSpPr>
        <p:spPr/>
        <p:txBody>
          <a:bodyPr/>
          <a:lstStyle/>
          <a:p>
            <a:fld id="{EF6A53B5-4093-4198-8543-F851362EF9C8}"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DFDF5C-6A80-4B1D-BE5B-BE6BA405D1A5}" type="datetimeFigureOut">
              <a:rPr lang="en-US" smtClean="0"/>
              <a:pPr/>
              <a:t>2/16/2011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6A53B5-4093-4198-8543-F851362EF9C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6DFDF5C-6A80-4B1D-BE5B-BE6BA405D1A5}" type="datetimeFigureOut">
              <a:rPr lang="en-US" smtClean="0"/>
              <a:pPr/>
              <a:t>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EF6A53B5-4093-4198-8543-F851362EF9C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26DFDF5C-6A80-4B1D-BE5B-BE6BA405D1A5}" type="datetimeFigureOut">
              <a:rPr lang="en-US" smtClean="0"/>
              <a:pPr/>
              <a:t>2/16/2011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6A53B5-4093-4198-8543-F851362EF9C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26DFDF5C-6A80-4B1D-BE5B-BE6BA405D1A5}" type="datetimeFigureOut">
              <a:rPr lang="en-US" smtClean="0"/>
              <a:pPr/>
              <a:t>2/16/2011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EF6A53B5-4093-4198-8543-F851362EF9C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Affective_fallacy" TargetMode="External"/><Relationship Id="rId2" Type="http://schemas.openxmlformats.org/officeDocument/2006/relationships/hyperlink" Target="http://en.wikipedia.org/wiki/Intentional_fallacy" TargetMode="External"/><Relationship Id="rId1" Type="http://schemas.openxmlformats.org/officeDocument/2006/relationships/slideLayout" Target="../slideLayouts/slideLayout2.xml"/><Relationship Id="rId4" Type="http://schemas.openxmlformats.org/officeDocument/2006/relationships/hyperlink" Target="http://www.wsu.edu/~delahoyd/new.crit.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066800"/>
            <a:ext cx="7169834" cy="1371601"/>
          </a:xfrm>
        </p:spPr>
        <p:txBody>
          <a:bodyPr/>
          <a:lstStyle/>
          <a:p>
            <a:r>
              <a:rPr lang="en-US" dirty="0" smtClean="0">
                <a:solidFill>
                  <a:schemeClr val="bg1"/>
                </a:solidFill>
              </a:rPr>
              <a:t>New Criticism</a:t>
            </a:r>
            <a:endParaRPr lang="en-US" dirty="0">
              <a:solidFill>
                <a:schemeClr val="bg1"/>
              </a:solidFill>
            </a:endParaRPr>
          </a:p>
        </p:txBody>
      </p:sp>
      <p:sp>
        <p:nvSpPr>
          <p:cNvPr id="3" name="Subtitle 2"/>
          <p:cNvSpPr>
            <a:spLocks noGrp="1"/>
          </p:cNvSpPr>
          <p:nvPr>
            <p:ph type="subTitle" idx="1"/>
          </p:nvPr>
        </p:nvSpPr>
        <p:spPr>
          <a:xfrm>
            <a:off x="2971800" y="4572000"/>
            <a:ext cx="5188634" cy="1219200"/>
          </a:xfrm>
        </p:spPr>
        <p:txBody>
          <a:bodyPr>
            <a:normAutofit/>
          </a:bodyPr>
          <a:lstStyle/>
          <a:p>
            <a:r>
              <a:rPr lang="en-US" sz="2800" dirty="0" err="1" smtClean="0"/>
              <a:t>Geovanny</a:t>
            </a:r>
            <a:r>
              <a:rPr lang="en-US" sz="2800" dirty="0" smtClean="0"/>
              <a:t> J. </a:t>
            </a:r>
            <a:r>
              <a:rPr lang="en-US" sz="2800" dirty="0" err="1" smtClean="0"/>
              <a:t>Berríos</a:t>
            </a:r>
            <a:r>
              <a:rPr lang="en-US" sz="2800" dirty="0" smtClean="0"/>
              <a:t> </a:t>
            </a:r>
          </a:p>
          <a:p>
            <a:endParaRPr 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Criticism</a:t>
            </a:r>
            <a:endParaRPr lang="en-US" dirty="0"/>
          </a:p>
        </p:txBody>
      </p:sp>
      <p:sp>
        <p:nvSpPr>
          <p:cNvPr id="3" name="Content Placeholder 2"/>
          <p:cNvSpPr>
            <a:spLocks noGrp="1"/>
          </p:cNvSpPr>
          <p:nvPr>
            <p:ph idx="1"/>
          </p:nvPr>
        </p:nvSpPr>
        <p:spPr/>
        <p:txBody>
          <a:bodyPr/>
          <a:lstStyle/>
          <a:p>
            <a:r>
              <a:rPr lang="en-US" dirty="0" smtClean="0"/>
              <a:t>Is a type of formalist current of literary theory that dominated Anglo-American literary criticism in the middle decades of the 20th century. It emphasized close reading, particularly of poetry, to discover how a work of literature functioned as a self-contained, self-referential aesthetic object.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458200" cy="5943600"/>
          </a:xfrm>
        </p:spPr>
        <p:txBody>
          <a:bodyPr>
            <a:normAutofit/>
          </a:bodyPr>
          <a:lstStyle/>
          <a:p>
            <a:pPr fontAlgn="t">
              <a:buNone/>
            </a:pPr>
            <a:r>
              <a:rPr lang="en-US" dirty="0" smtClean="0"/>
              <a:t>   </a:t>
            </a:r>
            <a:r>
              <a:rPr lang="en-US" dirty="0" smtClean="0"/>
              <a:t>To </a:t>
            </a:r>
            <a:r>
              <a:rPr lang="en-US" dirty="0" smtClean="0"/>
              <a:t>the New Critics, poetry was a special kind of discourse, a means of communicating feeling and thought that could not be expressed in any other kind of language. It differed from the language of science or philosophy, but it conveyed equally valid meanings. </a:t>
            </a:r>
            <a:endParaRPr lang="en-US" dirty="0" smtClean="0"/>
          </a:p>
          <a:p>
            <a:pPr fontAlgn="t">
              <a:buNone/>
            </a:pPr>
            <a:endParaRPr lang="en-US" dirty="0" smtClean="0"/>
          </a:p>
          <a:p>
            <a:pPr fontAlgn="t">
              <a:buNone/>
            </a:pPr>
            <a:r>
              <a:rPr lang="en-US" dirty="0" smtClean="0"/>
              <a:t>   The common denominator of the authors of the New Criticism was systematized by </a:t>
            </a:r>
            <a:r>
              <a:rPr lang="en-US" dirty="0" err="1" smtClean="0"/>
              <a:t>Wimsatt</a:t>
            </a:r>
            <a:r>
              <a:rPr lang="en-US" dirty="0" smtClean="0"/>
              <a:t> in a series of points to criticize some assumptions of traditional literary studies:</a:t>
            </a: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763000" cy="6096000"/>
          </a:xfrm>
        </p:spPr>
        <p:txBody>
          <a:bodyPr>
            <a:normAutofit fontScale="92500" lnSpcReduction="10000"/>
          </a:bodyPr>
          <a:lstStyle/>
          <a:p>
            <a:pPr fontAlgn="t"/>
            <a:endParaRPr lang="en-US" sz="2800" b="1" u="sng" dirty="0" smtClean="0">
              <a:solidFill>
                <a:schemeClr val="bg1"/>
              </a:solidFill>
            </a:endParaRPr>
          </a:p>
          <a:p>
            <a:pPr fontAlgn="t"/>
            <a:r>
              <a:rPr lang="en-US" sz="2800" b="1" u="sng" dirty="0" smtClean="0">
                <a:solidFill>
                  <a:schemeClr val="bg1"/>
                </a:solidFill>
              </a:rPr>
              <a:t>Internal evidence:</a:t>
            </a:r>
            <a:r>
              <a:rPr lang="en-US" sz="2800" dirty="0" smtClean="0">
                <a:solidFill>
                  <a:schemeClr val="bg1"/>
                </a:solidFill>
              </a:rPr>
              <a:t> Internal evidence is the actual details present inside a given work. The apparent content of a work is the internal evidence, including any historical knowledge and past expertise or experience with the kind of art being interpreted that is required to understand what that work is: its forms and traditions. The form of epic poetry, the meter, quotations etc. are internal to the work.</a:t>
            </a:r>
          </a:p>
          <a:p>
            <a:pPr fontAlgn="t"/>
            <a:r>
              <a:rPr lang="en-US" sz="2800" b="1" dirty="0" smtClean="0"/>
              <a:t> </a:t>
            </a:r>
            <a:r>
              <a:rPr lang="en-US" sz="2800" b="1" u="sng" dirty="0" smtClean="0">
                <a:solidFill>
                  <a:schemeClr val="bg1"/>
                </a:solidFill>
              </a:rPr>
              <a:t>Intentional fallacy: </a:t>
            </a:r>
            <a:r>
              <a:rPr lang="en-US" sz="2800" i="1" dirty="0" smtClean="0">
                <a:solidFill>
                  <a:schemeClr val="bg1"/>
                </a:solidFill>
              </a:rPr>
              <a:t>a </a:t>
            </a:r>
            <a:r>
              <a:rPr lang="en-US" sz="2800" dirty="0" smtClean="0">
                <a:solidFill>
                  <a:schemeClr val="bg1"/>
                </a:solidFill>
              </a:rPr>
              <a:t>poem's meaning is nothing more than an expression of the private experiences or intention of its author vs. the poet's mind as a catalyst, bringing together the experiences of the author's personality into an external object and a new creation. The poem is about the experiences of the author that are similar to all of our experiences.</a:t>
            </a:r>
          </a:p>
          <a:p>
            <a:pPr fontAlgn="t"/>
            <a:endParaRPr lang="en-US" sz="2800"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610600" cy="6172200"/>
          </a:xfrm>
        </p:spPr>
        <p:txBody>
          <a:bodyPr>
            <a:normAutofit fontScale="92500" lnSpcReduction="10000"/>
          </a:bodyPr>
          <a:lstStyle/>
          <a:p>
            <a:r>
              <a:rPr lang="en-US" b="1" u="sng" dirty="0" smtClean="0">
                <a:solidFill>
                  <a:schemeClr val="bg1"/>
                </a:solidFill>
              </a:rPr>
              <a:t>External evidence:</a:t>
            </a:r>
            <a:r>
              <a:rPr lang="en-US" dirty="0" smtClean="0">
                <a:solidFill>
                  <a:schemeClr val="bg1"/>
                </a:solidFill>
              </a:rPr>
              <a:t> What is not literally contained in the work itself is external to that work, including all statements the artist made privately or published in journals about the work, or in conversations, e-mail, etc. External evidence is concerned with claims about why the artist made the work: reasons external to the fact of the work in itself.</a:t>
            </a:r>
          </a:p>
          <a:p>
            <a:r>
              <a:rPr lang="en-US" b="1" u="sng" dirty="0" smtClean="0">
                <a:solidFill>
                  <a:schemeClr val="bg1"/>
                </a:solidFill>
              </a:rPr>
              <a:t>Organic unity: </a:t>
            </a:r>
            <a:r>
              <a:rPr lang="en-US" dirty="0" smtClean="0">
                <a:solidFill>
                  <a:schemeClr val="bg1"/>
                </a:solidFill>
              </a:rPr>
              <a:t>the critic's job, ascertain the structure of the poem, to see how it operates to achieve its unity, and to discover how meaning evolves directly from the poem itself. How meaning is achieved through the various and sometimes conflicting elements operating in the poem itself.</a:t>
            </a:r>
          </a:p>
          <a:p>
            <a:pPr>
              <a:buNone/>
            </a:pPr>
            <a:endParaRPr lang="en-US" sz="2800"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371600"/>
            <a:ext cx="8382000" cy="4419600"/>
          </a:xfrm>
        </p:spPr>
        <p:txBody>
          <a:bodyPr/>
          <a:lstStyle/>
          <a:p>
            <a:r>
              <a:rPr lang="en-US" dirty="0" smtClean="0"/>
              <a:t> </a:t>
            </a:r>
            <a:r>
              <a:rPr lang="en-US" b="1" u="sng" dirty="0" smtClean="0">
                <a:solidFill>
                  <a:schemeClr val="bg1"/>
                </a:solidFill>
              </a:rPr>
              <a:t>Contextual evidence</a:t>
            </a:r>
            <a:r>
              <a:rPr lang="en-US" b="1" dirty="0" smtClean="0">
                <a:solidFill>
                  <a:schemeClr val="bg1"/>
                </a:solidFill>
              </a:rPr>
              <a:t>:</a:t>
            </a:r>
            <a:r>
              <a:rPr lang="en-US" dirty="0" smtClean="0">
                <a:solidFill>
                  <a:schemeClr val="bg1"/>
                </a:solidFill>
              </a:rPr>
              <a:t> The third type of evidence concerns any meanings produced from a particular work's relationship to other art made by the same artist—including its exhibition (where, when and by whom). The use of biographical information in a discussion of an artwork does not necessarily indicate an intentional fallacy.</a:t>
            </a:r>
            <a:endParaRPr lang="en-US"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28600"/>
            <a:ext cx="4343400" cy="1143000"/>
          </a:xfrm>
        </p:spPr>
        <p:txBody>
          <a:bodyPr/>
          <a:lstStyle/>
          <a:p>
            <a:r>
              <a:rPr lang="en-US" u="sng" dirty="0" smtClean="0">
                <a:solidFill>
                  <a:schemeClr val="bg1"/>
                </a:solidFill>
              </a:rPr>
              <a:t>Reference</a:t>
            </a:r>
            <a:endParaRPr lang="en-US" u="sng" dirty="0">
              <a:solidFill>
                <a:schemeClr val="bg1"/>
              </a:solidFill>
            </a:endParaRPr>
          </a:p>
        </p:txBody>
      </p:sp>
      <p:sp>
        <p:nvSpPr>
          <p:cNvPr id="3" name="Content Placeholder 2"/>
          <p:cNvSpPr>
            <a:spLocks noGrp="1"/>
          </p:cNvSpPr>
          <p:nvPr>
            <p:ph idx="1"/>
          </p:nvPr>
        </p:nvSpPr>
        <p:spPr>
          <a:xfrm>
            <a:off x="228600" y="1676400"/>
            <a:ext cx="8458200" cy="4572000"/>
          </a:xfrm>
        </p:spPr>
        <p:txBody>
          <a:bodyPr/>
          <a:lstStyle/>
          <a:p>
            <a:r>
              <a:rPr lang="en-US" dirty="0" smtClean="0">
                <a:hlinkClick r:id="rId2"/>
              </a:rPr>
              <a:t>http://en.wikipedia.org/wiki/Intentional_fallacy</a:t>
            </a:r>
            <a:endParaRPr lang="en-US" dirty="0" smtClean="0"/>
          </a:p>
          <a:p>
            <a:r>
              <a:rPr lang="en-US" dirty="0" smtClean="0">
                <a:hlinkClick r:id="rId3"/>
              </a:rPr>
              <a:t>http://en.wikipedia.org/wiki/Affective_fallacy</a:t>
            </a:r>
            <a:endParaRPr lang="en-US" dirty="0" smtClean="0"/>
          </a:p>
          <a:p>
            <a:r>
              <a:rPr lang="en-US" dirty="0" smtClean="0">
                <a:hlinkClick r:id="rId4"/>
              </a:rPr>
              <a:t>http://www.wsu.edu/~delahoyd/new.crit.html</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1017440">
            <a:off x="804901" y="2069319"/>
            <a:ext cx="7467600" cy="1143000"/>
          </a:xfrm>
        </p:spPr>
        <p:txBody>
          <a:bodyPr/>
          <a:lstStyle/>
          <a:p>
            <a:r>
              <a:rPr lang="en-US" dirty="0" smtClean="0">
                <a:solidFill>
                  <a:schemeClr val="bg1"/>
                </a:solidFill>
              </a:rPr>
              <a:t>Thanks for your Attention!!!</a:t>
            </a:r>
            <a:endParaRPr lang="en-US"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118</TotalTime>
  <Words>41</Words>
  <Application>Microsoft Office PowerPoint</Application>
  <PresentationFormat>On-screen Show (4:3)</PresentationFormat>
  <Paragraphs>18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Technic</vt:lpstr>
      <vt:lpstr>New Criticism</vt:lpstr>
      <vt:lpstr>New Criticism</vt:lpstr>
      <vt:lpstr>Slide 3</vt:lpstr>
      <vt:lpstr>Slide 4</vt:lpstr>
      <vt:lpstr>Slide 5</vt:lpstr>
      <vt:lpstr>Slide 6</vt:lpstr>
      <vt:lpstr>Reference</vt:lpstr>
      <vt:lpstr>Thanks for your Attention!!!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Criticism</dc:title>
  <dc:creator>Geovanny</dc:creator>
  <cp:lastModifiedBy>Geovanny</cp:lastModifiedBy>
  <cp:revision>4</cp:revision>
  <dcterms:created xsi:type="dcterms:W3CDTF">2011-02-14T02:58:04Z</dcterms:created>
  <dcterms:modified xsi:type="dcterms:W3CDTF">2011-02-16T13:01:22Z</dcterms:modified>
</cp:coreProperties>
</file>